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6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59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9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1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8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77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7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5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4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1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9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85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634" y="1163228"/>
            <a:ext cx="166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E6C4F"/>
                </a:solidFill>
              </a:rPr>
              <a:t>COAHUILA</a:t>
            </a:r>
            <a:endParaRPr lang="en-US" sz="2400" dirty="0">
              <a:solidFill>
                <a:srgbClr val="0E6C4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3697" y="2603477"/>
            <a:ext cx="2081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0E7152"/>
                </a:solidFill>
              </a:rPr>
              <a:t>#CoCreaciónLocal</a:t>
            </a:r>
            <a:endParaRPr lang="en-US" sz="2000" b="1" i="1" dirty="0">
              <a:solidFill>
                <a:srgbClr val="0E71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9790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610E6B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3947" y="1040182"/>
            <a:ext cx="40821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rgbClr val="610E6B"/>
                </a:solidFill>
              </a:rPr>
              <a:t>+</a:t>
            </a:r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416773" y="3530648"/>
            <a:ext cx="4308195" cy="27022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Mesas de Trabajo para la creación del Plan de Acción Local (PAL) </a:t>
            </a:r>
            <a:endParaRPr lang="es-MX" dirty="0">
              <a:solidFill>
                <a:schemeClr val="bg1"/>
              </a:solidFill>
              <a:latin typeface="Helvetica" panose="020B0604020202030204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451460" y="1913604"/>
            <a:ext cx="2374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E7152"/>
                </a:solidFill>
              </a:rPr>
              <a:t>GOBIERNO ABIERTO</a:t>
            </a:r>
          </a:p>
          <a:p>
            <a:pPr algn="ctr"/>
            <a:r>
              <a:rPr lang="en-US" sz="1600" b="1" dirty="0" smtClean="0">
                <a:solidFill>
                  <a:srgbClr val="0E7152"/>
                </a:solidFill>
              </a:rPr>
              <a:t>Co creación desde lo local</a:t>
            </a:r>
            <a:endParaRPr lang="en-US" sz="1600" b="1" dirty="0">
              <a:solidFill>
                <a:srgbClr val="0E7152"/>
              </a:solidFill>
            </a:endParaRPr>
          </a:p>
        </p:txBody>
      </p:sp>
      <p:pic>
        <p:nvPicPr>
          <p:cNvPr id="25" name="Picture 5" descr="https://queretaro.quadratin.com.mx/www/wp-content/uploads/2015/05/inai-logo-450x300-450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4" b="27211"/>
          <a:stretch/>
        </p:blipFill>
        <p:spPr bwMode="auto">
          <a:xfrm>
            <a:off x="1003138" y="1174357"/>
            <a:ext cx="958434" cy="4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logo i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4"/>
          <a:stretch>
            <a:fillRect/>
          </a:stretch>
        </p:blipFill>
        <p:spPr bwMode="auto">
          <a:xfrm>
            <a:off x="2266741" y="1226692"/>
            <a:ext cx="843501" cy="3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434" y="-230798"/>
            <a:ext cx="7543801" cy="1232263"/>
          </a:xfrm>
        </p:spPr>
        <p:txBody>
          <a:bodyPr>
            <a:noAutofit/>
          </a:bodyPr>
          <a:lstStyle/>
          <a:p>
            <a:r>
              <a:rPr lang="es-MX" sz="5400" dirty="0"/>
              <a:t>Ruta </a:t>
            </a:r>
            <a:r>
              <a:rPr lang="es-MX" sz="5400" dirty="0" smtClean="0"/>
              <a:t>crítica</a:t>
            </a:r>
            <a:endParaRPr lang="es-MX" sz="5400" dirty="0"/>
          </a:p>
        </p:txBody>
      </p:sp>
      <p:grpSp>
        <p:nvGrpSpPr>
          <p:cNvPr id="4" name="Grupo 3"/>
          <p:cNvGrpSpPr/>
          <p:nvPr/>
        </p:nvGrpSpPr>
        <p:grpSpPr>
          <a:xfrm>
            <a:off x="5761713" y="9525"/>
            <a:ext cx="3259455" cy="789940"/>
            <a:chOff x="0" y="0"/>
            <a:chExt cx="3259455" cy="790042"/>
          </a:xfrm>
        </p:grpSpPr>
        <p:pic>
          <p:nvPicPr>
            <p:cNvPr id="5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" b="22818"/>
            <a:stretch/>
          </p:blipFill>
          <p:spPr bwMode="auto">
            <a:xfrm>
              <a:off x="0" y="0"/>
              <a:ext cx="3259455" cy="7900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6" name="TextBox 4"/>
            <p:cNvSpPr txBox="1"/>
            <p:nvPr/>
          </p:nvSpPr>
          <p:spPr>
            <a:xfrm>
              <a:off x="1181100" y="409575"/>
              <a:ext cx="2040890" cy="29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610E6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              +</a:t>
              </a:r>
              <a:r>
                <a:rPr lang="en-US" sz="1300" dirty="0">
                  <a:solidFill>
                    <a:srgbClr val="0E6C4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COAHUILA</a:t>
              </a:r>
              <a:endPara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0525"/>
              <a:ext cx="439420" cy="292100"/>
            </a:xfrm>
            <a:prstGeom prst="rect">
              <a:avLst/>
            </a:prstGeom>
          </p:spPr>
        </p:pic>
        <p:pic>
          <p:nvPicPr>
            <p:cNvPr id="8" name="6 Imagen" descr="Logo_ICAI GD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56"/>
            <a:stretch/>
          </p:blipFill>
          <p:spPr bwMode="auto">
            <a:xfrm>
              <a:off x="1714500" y="428625"/>
              <a:ext cx="512445" cy="21844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987940"/>
              </p:ext>
            </p:extLst>
          </p:nvPr>
        </p:nvGraphicFramePr>
        <p:xfrm>
          <a:off x="57150" y="820266"/>
          <a:ext cx="9020810" cy="603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2009"/>
                <a:gridCol w="7908801"/>
              </a:tblGrid>
              <a:tr h="33210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Actividad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Desarrollo</a:t>
                      </a:r>
                      <a:endParaRPr lang="es-MX" sz="1600" dirty="0"/>
                    </a:p>
                  </a:txBody>
                  <a:tcPr/>
                </a:tc>
              </a:tr>
              <a:tr h="1054254"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Acciones previas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 smtClean="0"/>
                        <a:t>La</a:t>
                      </a:r>
                      <a:r>
                        <a:rPr lang="es-MX" sz="1300" baseline="0" dirty="0" smtClean="0"/>
                        <a:t> sociedad civil, a través de su representante, remitirá, (</a:t>
                      </a:r>
                      <a:r>
                        <a:rPr lang="es-MX" sz="1300" baseline="0" dirty="0" smtClean="0">
                          <a:solidFill>
                            <a:schemeClr val="tx1"/>
                          </a:solidFill>
                        </a:rPr>
                        <a:t>por lo menos 5 días previos a la celebración de las mesas) </a:t>
                      </a:r>
                      <a:r>
                        <a:rPr lang="es-MX" sz="1300" baseline="0" dirty="0" smtClean="0"/>
                        <a:t>al organismo garante, la relación de problemáticas, criterios mínimos, soluciones y compromisos preliminares identificados.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 smtClean="0"/>
                        <a:t>Los Enlaces Regionales y sus suplentes, coadyuvarán en la convocatoria y en la organización, para la realización de las mesas de trabajo de su región.</a:t>
                      </a:r>
                    </a:p>
                  </a:txBody>
                  <a:tcPr/>
                </a:tc>
              </a:tr>
              <a:tr h="483064"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Introducción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El facilitador</a:t>
                      </a:r>
                      <a:r>
                        <a:rPr lang="es-MX" sz="1300" baseline="0" dirty="0" smtClean="0"/>
                        <a:t> del STTL fungirá como moderador. Presentará a los asistentes, explicará las generalidades del desarrollo de la mesa de trabajo y sus objetivos.</a:t>
                      </a:r>
                      <a:endParaRPr lang="es-MX" sz="1300" dirty="0"/>
                    </a:p>
                  </a:txBody>
                  <a:tcPr/>
                </a:tc>
              </a:tr>
              <a:tr h="875553"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Análisis de la problemática y soluciones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 smtClean="0"/>
                        <a:t>El facilitador dará un breve repaso</a:t>
                      </a:r>
                      <a:r>
                        <a:rPr lang="es-MX" sz="1300" baseline="0" dirty="0" smtClean="0"/>
                        <a:t> de las problemáticas, criterios mínimos, soluciones y compromisos preliminares identificados.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 smtClean="0"/>
                        <a:t>Cada uno de los actores manifestará sus dudas o aportaciones respecto del diagnóstico presentado.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aseline="0" dirty="0" smtClean="0"/>
                        <a:t>Se emitirán los comentarios de retroalimentación que se consideren pertinentes. </a:t>
                      </a:r>
                      <a:endParaRPr lang="es-MX" sz="1300" dirty="0"/>
                    </a:p>
                  </a:txBody>
                  <a:tcPr/>
                </a:tc>
              </a:tr>
              <a:tr h="1466956">
                <a:tc rowSpan="2">
                  <a:txBody>
                    <a:bodyPr/>
                    <a:lstStyle/>
                    <a:p>
                      <a:r>
                        <a:rPr lang="es-MX" sz="1300" dirty="0" smtClean="0"/>
                        <a:t>Acuerdos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b="0" dirty="0" smtClean="0"/>
                        <a:t>Los actores</a:t>
                      </a:r>
                      <a:r>
                        <a:rPr lang="es-MX" sz="1300" b="0" baseline="0" dirty="0" smtClean="0"/>
                        <a:t> definirán compromisos medibles, específicos, sostenibles y de alto impacto transformador, con duración de un año.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 smtClean="0"/>
                        <a:t>Uno de los compromisos deberá estar encaminado a transparentar las contrataciones públicas (con el proyecto </a:t>
                      </a:r>
                      <a:r>
                        <a:rPr lang="es-MX" sz="1300" i="1" dirty="0" err="1" smtClean="0"/>
                        <a:t>Follow</a:t>
                      </a:r>
                      <a:r>
                        <a:rPr lang="es-MX" sz="1300" i="1" dirty="0" smtClean="0"/>
                        <a:t> </a:t>
                      </a:r>
                      <a:r>
                        <a:rPr lang="es-MX" sz="1300" i="1" dirty="0" err="1" smtClean="0"/>
                        <a:t>the</a:t>
                      </a:r>
                      <a:r>
                        <a:rPr lang="es-MX" sz="1300" i="1" dirty="0" smtClean="0"/>
                        <a:t> Money </a:t>
                      </a:r>
                      <a:r>
                        <a:rPr lang="es-MX" sz="1300" dirty="0" smtClean="0"/>
                        <a:t>desarrollado por el INAI, el IMCO y </a:t>
                      </a:r>
                      <a:r>
                        <a:rPr lang="es-MX" sz="1300" i="1" dirty="0" smtClean="0"/>
                        <a:t>Global </a:t>
                      </a:r>
                      <a:r>
                        <a:rPr lang="es-MX" sz="1300" i="1" dirty="0" err="1" smtClean="0"/>
                        <a:t>Integrity</a:t>
                      </a:r>
                      <a:r>
                        <a:rPr lang="es-MX" sz="1300" dirty="0" smtClean="0"/>
                        <a:t>);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 smtClean="0"/>
                        <a:t>El facilitador tomará minuta</a:t>
                      </a:r>
                      <a:r>
                        <a:rPr lang="es-MX" sz="1300" baseline="0" dirty="0" smtClean="0"/>
                        <a:t> con los acuerdos a que se llegue en cada una de las mesas de trabajo regionales, al finalizar las mesas, dará lectura ésta minuta y será firmada por los actores presentes (Enlace regional, autoridad local, órgano garante). </a:t>
                      </a:r>
                    </a:p>
                  </a:txBody>
                  <a:tcPr/>
                </a:tc>
              </a:tr>
              <a:tr h="1464287">
                <a:tc vMerge="1">
                  <a:txBody>
                    <a:bodyPr/>
                    <a:lstStyle/>
                    <a:p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smtClean="0"/>
                        <a:t>Al </a:t>
                      </a:r>
                      <a:r>
                        <a:rPr lang="es-MX" sz="1300" dirty="0" smtClean="0"/>
                        <a:t>realizarse la Segunda Sesión del STTL,</a:t>
                      </a:r>
                      <a:r>
                        <a:rPr lang="es-MX" sz="1300" baseline="0" dirty="0" smtClean="0"/>
                        <a:t> el facilitador, dará lectura a los compromisos y acuerdos en cada una de las mesas de trabajo regionales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baseline="0" dirty="0" smtClean="0"/>
                        <a:t>De estos acuerdos, los actores del STTL definirán cinco compromisos que integrarán el PAL.</a:t>
                      </a:r>
                      <a:endParaRPr lang="es-MX" sz="130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 smtClean="0"/>
                        <a:t>Para cada compromiso se definirán actividades específicas, responsables y fechas de cumplimiento.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baseline="0" dirty="0" smtClean="0"/>
                        <a:t>El facilitador dará lectura a los acuerdos derivados del punto anterior (los cuales integrarán el PAL), y solicitará la manifestación de conformidad por parte de los asistentes.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baseline="0" dirty="0" smtClean="0"/>
                        <a:t>S</a:t>
                      </a:r>
                      <a:r>
                        <a:rPr lang="es-MX" sz="1300" dirty="0" smtClean="0"/>
                        <a:t>e rubricará en cada hoja y firmará al calce, por cada uno de los actores, el Plan de Acción Local. </a:t>
                      </a:r>
                    </a:p>
                  </a:txBody>
                  <a:tcPr/>
                </a:tc>
              </a:tr>
              <a:tr h="286819">
                <a:tc>
                  <a:txBody>
                    <a:bodyPr/>
                    <a:lstStyle/>
                    <a:p>
                      <a:r>
                        <a:rPr lang="es-MX" sz="1300" dirty="0" smtClean="0"/>
                        <a:t>Seguimiento </a:t>
                      </a:r>
                      <a:endParaRPr lang="es-MX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 smtClean="0"/>
                        <a:t>El facilitador remitirá vía correo electrónico –a todos los actores- copia del Plan de Acción Local.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Calendario </a:t>
            </a:r>
            <a:endParaRPr lang="es-MX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9703"/>
              </p:ext>
            </p:extLst>
          </p:nvPr>
        </p:nvGraphicFramePr>
        <p:xfrm>
          <a:off x="822960" y="1860279"/>
          <a:ext cx="7671303" cy="4325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7486"/>
                <a:gridCol w="1547973"/>
                <a:gridCol w="1086150"/>
                <a:gridCol w="2849782"/>
                <a:gridCol w="1139912"/>
              </a:tblGrid>
              <a:tr h="499404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Región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Fecha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Sede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Lugar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Hora</a:t>
                      </a:r>
                      <a:endParaRPr lang="es-MX" sz="1400" dirty="0"/>
                    </a:p>
                  </a:txBody>
                  <a:tcPr/>
                </a:tc>
              </a:tr>
              <a:tr h="901886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Sureste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 de </a:t>
                      </a:r>
                      <a:r>
                        <a:rPr lang="es-MX" sz="1400" dirty="0" smtClean="0"/>
                        <a:t>noviembre 2015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Saltillo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Unidad de Seminarios Emilio J. Talamás, unidad Campo Redondo de la Universidad Autónoma de Coahuila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12:30 pm</a:t>
                      </a:r>
                      <a:endParaRPr lang="es-MX" sz="1400" dirty="0"/>
                    </a:p>
                  </a:txBody>
                  <a:tcPr/>
                </a:tc>
              </a:tr>
              <a:tr h="7503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Centro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baseline="0" dirty="0" smtClean="0"/>
                        <a:t>noviembre 2015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Monclova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Infoteca de la Universidad Autónoma de Coahuila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5:00</a:t>
                      </a:r>
                      <a:r>
                        <a:rPr lang="es-MX" sz="1400" baseline="0" dirty="0" smtClean="0"/>
                        <a:t> pm</a:t>
                      </a:r>
                      <a:endParaRPr lang="es-MX" sz="1400" dirty="0"/>
                    </a:p>
                  </a:txBody>
                  <a:tcPr/>
                </a:tc>
              </a:tr>
              <a:tr h="7503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Carbonífera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18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baseline="0" dirty="0" smtClean="0"/>
                        <a:t>noviembre 2015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Sabinas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0" dirty="0" smtClean="0"/>
                        <a:t>Universidad</a:t>
                      </a:r>
                      <a:r>
                        <a:rPr lang="es-MX" sz="1400" i="0" baseline="0" dirty="0" smtClean="0"/>
                        <a:t> Autónoma del Noreste, Campus Sabinas </a:t>
                      </a:r>
                      <a:endParaRPr lang="es-MX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4:00 pm</a:t>
                      </a:r>
                      <a:endParaRPr lang="es-MX" sz="1400" dirty="0"/>
                    </a:p>
                  </a:txBody>
                  <a:tcPr/>
                </a:tc>
              </a:tr>
              <a:tr h="63067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Norte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19 de </a:t>
                      </a:r>
                      <a:r>
                        <a:rPr lang="es-MX" sz="1400" dirty="0" smtClean="0"/>
                        <a:t>noviembre 2015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Piedras</a:t>
                      </a:r>
                      <a:r>
                        <a:rPr lang="es-MX" sz="1400" baseline="0" dirty="0" smtClean="0"/>
                        <a:t> Negras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Auditorio</a:t>
                      </a:r>
                      <a:r>
                        <a:rPr lang="es-MX" sz="1400" baseline="0" dirty="0" smtClean="0"/>
                        <a:t> de la Pirámide del Sol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9:00</a:t>
                      </a:r>
                      <a:r>
                        <a:rPr lang="es-MX" sz="1400" baseline="0" dirty="0" smtClean="0"/>
                        <a:t> am</a:t>
                      </a:r>
                      <a:endParaRPr lang="es-MX" sz="1400" dirty="0"/>
                    </a:p>
                  </a:txBody>
                  <a:tcPr/>
                </a:tc>
              </a:tr>
              <a:tr h="75032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Laguna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25 </a:t>
                      </a:r>
                      <a:r>
                        <a:rPr lang="es-MX" sz="1400" smtClean="0"/>
                        <a:t>de </a:t>
                      </a:r>
                      <a:r>
                        <a:rPr lang="es-MX" sz="1400" smtClean="0"/>
                        <a:t>noviembre 2015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Torreón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Infoteca de la Universidad Autónoma de Coahuila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11:00 am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761713" y="0"/>
            <a:ext cx="3259455" cy="789940"/>
            <a:chOff x="0" y="0"/>
            <a:chExt cx="3259455" cy="790042"/>
          </a:xfrm>
        </p:grpSpPr>
        <p:pic>
          <p:nvPicPr>
            <p:cNvPr id="11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" b="22818"/>
            <a:stretch/>
          </p:blipFill>
          <p:spPr bwMode="auto">
            <a:xfrm>
              <a:off x="0" y="0"/>
              <a:ext cx="3259455" cy="7900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12" name="TextBox 4"/>
            <p:cNvSpPr txBox="1"/>
            <p:nvPr/>
          </p:nvSpPr>
          <p:spPr>
            <a:xfrm>
              <a:off x="1181100" y="409575"/>
              <a:ext cx="2040890" cy="29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610E6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              +</a:t>
              </a:r>
              <a:r>
                <a:rPr lang="en-US" sz="1300" dirty="0">
                  <a:solidFill>
                    <a:srgbClr val="0E6C4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COAHUILA</a:t>
              </a:r>
              <a:endPara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0525"/>
              <a:ext cx="439420" cy="292100"/>
            </a:xfrm>
            <a:prstGeom prst="rect">
              <a:avLst/>
            </a:prstGeom>
          </p:spPr>
        </p:pic>
        <p:pic>
          <p:nvPicPr>
            <p:cNvPr id="14" name="6 Imagen" descr="Logo_ICAI GD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56"/>
            <a:stretch/>
          </p:blipFill>
          <p:spPr bwMode="auto">
            <a:xfrm>
              <a:off x="1714500" y="428625"/>
              <a:ext cx="512445" cy="21844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7333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Temas propuestos </a:t>
            </a:r>
            <a:endParaRPr lang="es-MX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136846"/>
              </p:ext>
            </p:extLst>
          </p:nvPr>
        </p:nvGraphicFramePr>
        <p:xfrm>
          <a:off x="871256" y="2328231"/>
          <a:ext cx="7495504" cy="2850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95504"/>
              </a:tblGrid>
              <a:tr h="284413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Las mesas de trabajo temáticas en las que se podrá participar son:</a:t>
                      </a:r>
                      <a:endParaRPr lang="es-MX" sz="1500" dirty="0"/>
                    </a:p>
                  </a:txBody>
                  <a:tcPr/>
                </a:tc>
              </a:tr>
              <a:tr h="485873">
                <a:tc>
                  <a:txBody>
                    <a:bodyPr/>
                    <a:lstStyle/>
                    <a:p>
                      <a:pPr algn="l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	Transparencia y rendición de cuentas</a:t>
                      </a: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500" b="1" dirty="0"/>
                    </a:p>
                  </a:txBody>
                  <a:tcPr/>
                </a:tc>
              </a:tr>
              <a:tr h="462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	Seguridad y Justicia</a:t>
                      </a: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500" b="1" dirty="0"/>
                    </a:p>
                  </a:txBody>
                  <a:tcPr/>
                </a:tc>
              </a:tr>
              <a:tr h="462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	Ecología y Medio Ambiente</a:t>
                      </a: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500" b="1" i="0" dirty="0"/>
                    </a:p>
                  </a:txBody>
                  <a:tcPr/>
                </a:tc>
              </a:tr>
              <a:tr h="44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	Desarrollo Económico</a:t>
                      </a: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2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	Corrupción e Impunidad</a:t>
                      </a: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761713" y="0"/>
            <a:ext cx="3259455" cy="789940"/>
            <a:chOff x="0" y="0"/>
            <a:chExt cx="3259455" cy="790042"/>
          </a:xfrm>
        </p:grpSpPr>
        <p:pic>
          <p:nvPicPr>
            <p:cNvPr id="11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" b="22818"/>
            <a:stretch/>
          </p:blipFill>
          <p:spPr bwMode="auto">
            <a:xfrm>
              <a:off x="0" y="0"/>
              <a:ext cx="3259455" cy="7900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12" name="TextBox 4"/>
            <p:cNvSpPr txBox="1"/>
            <p:nvPr/>
          </p:nvSpPr>
          <p:spPr>
            <a:xfrm>
              <a:off x="1181100" y="409575"/>
              <a:ext cx="2040890" cy="29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610E6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              +</a:t>
              </a:r>
              <a:r>
                <a:rPr lang="en-US" sz="1300" dirty="0">
                  <a:solidFill>
                    <a:srgbClr val="0E6C4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COAHUILA</a:t>
              </a:r>
              <a:endPara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0525"/>
              <a:ext cx="439420" cy="292100"/>
            </a:xfrm>
            <a:prstGeom prst="rect">
              <a:avLst/>
            </a:prstGeom>
          </p:spPr>
        </p:pic>
        <p:pic>
          <p:nvPicPr>
            <p:cNvPr id="14" name="6 Imagen" descr="Logo_ICAI GD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56"/>
            <a:stretch/>
          </p:blipFill>
          <p:spPr bwMode="auto">
            <a:xfrm>
              <a:off x="1714500" y="428625"/>
              <a:ext cx="512445" cy="21844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0321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Orden del día</a:t>
            </a:r>
            <a:endParaRPr lang="es-MX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970834"/>
              </p:ext>
            </p:extLst>
          </p:nvPr>
        </p:nvGraphicFramePr>
        <p:xfrm>
          <a:off x="871256" y="2328231"/>
          <a:ext cx="7495504" cy="37378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95504"/>
              </a:tblGrid>
              <a:tr h="351101">
                <a:tc>
                  <a:txBody>
                    <a:bodyPr/>
                    <a:lstStyle/>
                    <a:p>
                      <a:pPr algn="ctr"/>
                      <a:r>
                        <a:rPr lang="es-MX" sz="1500" dirty="0" smtClean="0"/>
                        <a:t>Orden del día </a:t>
                      </a:r>
                      <a:endParaRPr lang="es-MX" sz="1500" dirty="0"/>
                    </a:p>
                  </a:txBody>
                  <a:tcPr/>
                </a:tc>
              </a:tr>
              <a:tr h="599798">
                <a:tc>
                  <a:txBody>
                    <a:bodyPr/>
                    <a:lstStyle/>
                    <a:p>
                      <a:pPr lvl="0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	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Bienvenida por parte del Órgano Garante (ICAI)</a:t>
                      </a:r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MX" sz="1500" b="1" dirty="0"/>
                    </a:p>
                  </a:txBody>
                  <a:tcPr/>
                </a:tc>
              </a:tr>
              <a:tr h="570540">
                <a:tc>
                  <a:txBody>
                    <a:bodyPr/>
                    <a:lstStyle/>
                    <a:p>
                      <a:pPr lvl="0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	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Mensaje de la  Autoridad Local (SEFIR) </a:t>
                      </a:r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1" dirty="0"/>
                    </a:p>
                  </a:txBody>
                  <a:tcPr/>
                </a:tc>
              </a:tr>
              <a:tr h="570540">
                <a:tc>
                  <a:txBody>
                    <a:bodyPr/>
                    <a:lstStyle/>
                    <a:p>
                      <a:pPr lvl="0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	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Mensaje de sensibilización del representante de las OSC</a:t>
                      </a:r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1" i="0" dirty="0"/>
                    </a:p>
                  </a:txBody>
                  <a:tcPr/>
                </a:tc>
              </a:tr>
              <a:tr h="545897">
                <a:tc>
                  <a:txBody>
                    <a:bodyPr/>
                    <a:lstStyle/>
                    <a:p>
                      <a:pPr lvl="0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	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Inicio de los trabajos a</a:t>
                      </a:r>
                      <a:r>
                        <a:rPr lang="es-ES" sz="15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cargo del 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Facilitador STTL, Ing. Octavio Pimentel Martínez </a:t>
                      </a:r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5897">
                <a:tc>
                  <a:txBody>
                    <a:bodyPr/>
                    <a:lstStyle/>
                    <a:p>
                      <a:pPr lvl="0"/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	</a:t>
                      </a:r>
                      <a:r>
                        <a:rPr lang="es-E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Conclusiones – Acuerdos</a:t>
                      </a:r>
                      <a:endParaRPr lang="es-MX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	</a:t>
                      </a:r>
                      <a:r>
                        <a:rPr lang="es-MX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Clausura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5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761713" y="0"/>
            <a:ext cx="3259455" cy="789940"/>
            <a:chOff x="0" y="0"/>
            <a:chExt cx="3259455" cy="790042"/>
          </a:xfrm>
        </p:grpSpPr>
        <p:pic>
          <p:nvPicPr>
            <p:cNvPr id="11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" b="22818"/>
            <a:stretch/>
          </p:blipFill>
          <p:spPr bwMode="auto">
            <a:xfrm>
              <a:off x="0" y="0"/>
              <a:ext cx="3259455" cy="7900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12" name="TextBox 4"/>
            <p:cNvSpPr txBox="1"/>
            <p:nvPr/>
          </p:nvSpPr>
          <p:spPr>
            <a:xfrm>
              <a:off x="1181100" y="409575"/>
              <a:ext cx="2040890" cy="29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610E6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              +</a:t>
              </a:r>
              <a:r>
                <a:rPr lang="en-US" sz="1300" dirty="0">
                  <a:solidFill>
                    <a:srgbClr val="0E6C4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COAHUILA</a:t>
              </a:r>
              <a:endPara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0525"/>
              <a:ext cx="439420" cy="292100"/>
            </a:xfrm>
            <a:prstGeom prst="rect">
              <a:avLst/>
            </a:prstGeom>
          </p:spPr>
        </p:pic>
        <p:pic>
          <p:nvPicPr>
            <p:cNvPr id="14" name="6 Imagen" descr="Logo_ICAI GD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56"/>
            <a:stretch/>
          </p:blipFill>
          <p:spPr bwMode="auto">
            <a:xfrm>
              <a:off x="1714500" y="428625"/>
              <a:ext cx="512445" cy="21844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0988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99483"/>
            <a:ext cx="7543800" cy="1450757"/>
          </a:xfrm>
        </p:spPr>
        <p:txBody>
          <a:bodyPr>
            <a:normAutofit/>
          </a:bodyPr>
          <a:lstStyle/>
          <a:p>
            <a:r>
              <a:rPr lang="es-MX" sz="2400" dirty="0" smtClean="0"/>
              <a:t>Ruta interna en cada una de las mesas temáticas regionales rumbo a la conformación del Plan de Acción Local del estado de Coahuila de </a:t>
            </a:r>
            <a:r>
              <a:rPr lang="es-MX" sz="2400" dirty="0"/>
              <a:t>Z</a:t>
            </a:r>
            <a:r>
              <a:rPr lang="es-MX" sz="2400" dirty="0" smtClean="0"/>
              <a:t>aragoza </a:t>
            </a:r>
            <a:endParaRPr lang="es-MX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5761713" y="0"/>
            <a:ext cx="3259455" cy="789940"/>
            <a:chOff x="0" y="0"/>
            <a:chExt cx="3259455" cy="790042"/>
          </a:xfrm>
        </p:grpSpPr>
        <p:pic>
          <p:nvPicPr>
            <p:cNvPr id="11" name="Picture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4" b="22818"/>
            <a:stretch/>
          </p:blipFill>
          <p:spPr bwMode="auto">
            <a:xfrm>
              <a:off x="0" y="0"/>
              <a:ext cx="3259455" cy="79004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  </a:ext>
            </a:extLst>
          </p:spPr>
        </p:pic>
        <p:sp>
          <p:nvSpPr>
            <p:cNvPr id="12" name="TextBox 4"/>
            <p:cNvSpPr txBox="1"/>
            <p:nvPr/>
          </p:nvSpPr>
          <p:spPr>
            <a:xfrm>
              <a:off x="1181100" y="409575"/>
              <a:ext cx="2040890" cy="292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610E6B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              +</a:t>
              </a:r>
              <a:r>
                <a:rPr lang="en-US" sz="1300" dirty="0">
                  <a:solidFill>
                    <a:srgbClr val="0E6C4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COAHUILA</a:t>
              </a:r>
              <a:endParaRPr lang="es-MX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90525"/>
              <a:ext cx="439420" cy="292100"/>
            </a:xfrm>
            <a:prstGeom prst="rect">
              <a:avLst/>
            </a:prstGeom>
          </p:spPr>
        </p:pic>
        <p:pic>
          <p:nvPicPr>
            <p:cNvPr id="14" name="6 Imagen" descr="Logo_ICAI GDE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56"/>
            <a:stretch/>
          </p:blipFill>
          <p:spPr bwMode="auto">
            <a:xfrm>
              <a:off x="1714500" y="428625"/>
              <a:ext cx="512445" cy="21844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845734"/>
            <a:ext cx="9021168" cy="4023360"/>
          </a:xfrm>
        </p:spPr>
        <p:txBody>
          <a:bodyPr>
            <a:noAutofit/>
          </a:bodyPr>
          <a:lstStyle/>
          <a:p>
            <a:pPr algn="just"/>
            <a:r>
              <a:rPr lang="es-MX" sz="1450" dirty="0" smtClean="0"/>
              <a:t>1</a:t>
            </a:r>
            <a:r>
              <a:rPr lang="es-MX" sz="1450" dirty="0"/>
              <a:t>. En cada mesa de trabajo se nombrará de entre los integrantes y mediante votación económica a un </a:t>
            </a:r>
            <a:r>
              <a:rPr lang="es-MX" sz="1450" b="1" u="sng" dirty="0"/>
              <a:t>relator(a)</a:t>
            </a:r>
            <a:r>
              <a:rPr lang="es-MX" sz="1450" dirty="0"/>
              <a:t> quien recogerá por escrito todas las ideas, comentarios y /o propuestas más acabadas de cada uno de los integrantes.</a:t>
            </a:r>
          </a:p>
          <a:p>
            <a:pPr algn="just"/>
            <a:r>
              <a:rPr lang="es-MX" sz="1450" dirty="0"/>
              <a:t>2. En cada mesa de trabajo se nombrará de entre los integrantes y mediante votación económica a un </a:t>
            </a:r>
            <a:r>
              <a:rPr lang="es-MX" sz="1450" b="1" u="sng" dirty="0"/>
              <a:t>moderador(a), </a:t>
            </a:r>
            <a:r>
              <a:rPr lang="es-MX" sz="1450" dirty="0"/>
              <a:t>quien será el encargado de conducir las participaciones de cada uno de los integrantes, dar la palabra y el tiempo razonable de participación, dirigir las discusiones tratando de encaminar el diálogo en el sentido del tema particular que se trabaja en cada mesa, evitar la concentración o apoderamiento del uso de la voz por alguno o algunos de los participantes, así como incentivar la participación de </a:t>
            </a:r>
            <a:r>
              <a:rPr lang="es-MX" sz="1450" dirty="0" err="1"/>
              <a:t>tod@s</a:t>
            </a:r>
            <a:r>
              <a:rPr lang="es-MX" sz="1450" dirty="0"/>
              <a:t> los miembros de la mesa.</a:t>
            </a:r>
          </a:p>
          <a:p>
            <a:pPr algn="just"/>
            <a:r>
              <a:rPr lang="es-MX" sz="1450" dirty="0"/>
              <a:t>3. El moderador pedirá el apoyo del facilitador, del personal del ICAI o de los </a:t>
            </a:r>
            <a:r>
              <a:rPr lang="es-MX" sz="1450" dirty="0" smtClean="0"/>
              <a:t>Enlaces </a:t>
            </a:r>
            <a:r>
              <a:rPr lang="es-MX" sz="1450" dirty="0"/>
              <a:t>para que le proporcionen información que en un momento dado se requiera para proseguir los trabajos de cada mesa.</a:t>
            </a:r>
          </a:p>
          <a:p>
            <a:pPr algn="just"/>
            <a:r>
              <a:rPr lang="es-MX" sz="1450" dirty="0"/>
              <a:t>4. El moderador deberá apegarse a los tiempos asignados al desarrollo del trabajo en cada mesa, cuidando de administrar los tiempos justos para cada participación de los integrantes.</a:t>
            </a:r>
          </a:p>
          <a:p>
            <a:pPr algn="just"/>
            <a:r>
              <a:rPr lang="es-MX" sz="1450" dirty="0"/>
              <a:t>5. Al finalizar el tiempo asignado para desarrollar los trabajos de las mesas, el relator leerá el informe al grupo de su mesa para aclarar, engrosar, reducir o excluir del informe algo que no hubiere sido plasmado de la manera en que lo propuso alguno de los integrantes.</a:t>
            </a:r>
          </a:p>
          <a:p>
            <a:pPr algn="just"/>
            <a:r>
              <a:rPr lang="es-MX" sz="1450" dirty="0"/>
              <a:t>6. Una vez que el relator ha hecho las modificaciones pertinentes al informe de cada mesa, preguntará a los integrantes si están todos de acuerdo en el contenido y siendo así, entregará el informe al facilitador para que posteriormente se dé lectura del mismo en la plenaria.</a:t>
            </a:r>
          </a:p>
          <a:p>
            <a:pPr algn="just"/>
            <a:endParaRPr lang="es-MX" sz="1450" dirty="0"/>
          </a:p>
        </p:txBody>
      </p:sp>
    </p:spTree>
    <p:extLst>
      <p:ext uri="{BB962C8B-B14F-4D97-AF65-F5344CB8AC3E}">
        <p14:creationId xmlns:p14="http://schemas.microsoft.com/office/powerpoint/2010/main" val="14037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</TotalTime>
  <Words>905</Words>
  <Application>Microsoft Office PowerPoint</Application>
  <PresentationFormat>Presentación en pantalla (4:3)</PresentationFormat>
  <Paragraphs>88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Times New Roman</vt:lpstr>
      <vt:lpstr>Retrospección</vt:lpstr>
      <vt:lpstr>Presentación de PowerPoint</vt:lpstr>
      <vt:lpstr>Ruta crítica</vt:lpstr>
      <vt:lpstr>Calendario </vt:lpstr>
      <vt:lpstr>Temas propuestos </vt:lpstr>
      <vt:lpstr>Orden del día</vt:lpstr>
      <vt:lpstr>Ruta interna en cada una de las mesas temáticas regionales rumbo a la conformación del Plan de Acción Local del estado de Coahuila de Zaragoza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ICAI02</cp:lastModifiedBy>
  <cp:revision>33</cp:revision>
  <cp:lastPrinted>2015-11-10T21:47:35Z</cp:lastPrinted>
  <dcterms:created xsi:type="dcterms:W3CDTF">2015-11-03T17:05:27Z</dcterms:created>
  <dcterms:modified xsi:type="dcterms:W3CDTF">2017-03-31T19:09:44Z</dcterms:modified>
</cp:coreProperties>
</file>